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63" r:id="rId7"/>
    <p:sldId id="264" r:id="rId8"/>
    <p:sldId id="26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77724" autoAdjust="0"/>
  </p:normalViewPr>
  <p:slideViewPr>
    <p:cSldViewPr>
      <p:cViewPr varScale="1">
        <p:scale>
          <a:sx n="88" d="100"/>
          <a:sy n="88" d="100"/>
        </p:scale>
        <p:origin x="-1282"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9/17/2021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0" y="0"/>
            <a:ext cx="9144001" cy="6858000"/>
          </a:xfrm>
          <a:prstGeom prst="rect">
            <a:avLst/>
          </a:prstGeom>
          <a:noFill/>
          <a:ln w="9525">
            <a:noFill/>
            <a:miter lim="800000"/>
            <a:headEnd/>
            <a:tailEnd/>
          </a:ln>
        </p:spPr>
      </p:pic>
      <p:sp>
        <p:nvSpPr>
          <p:cNvPr id="4" name="TextBox 3"/>
          <p:cNvSpPr txBox="1"/>
          <p:nvPr/>
        </p:nvSpPr>
        <p:spPr>
          <a:xfrm>
            <a:off x="152400" y="381000"/>
            <a:ext cx="8839200" cy="1138773"/>
          </a:xfrm>
          <a:prstGeom prst="rect">
            <a:avLst/>
          </a:prstGeom>
          <a:noFill/>
        </p:spPr>
        <p:txBody>
          <a:bodyPr wrap="square" rtlCol="0">
            <a:spAutoFit/>
          </a:bodyPr>
          <a:lstStyle/>
          <a:p>
            <a:pPr algn="ctr"/>
            <a:r>
              <a:rPr lang="as-IN" sz="3200" b="1" dirty="0" smtClean="0"/>
              <a:t>তুলনামূলক রাজনীতি </a:t>
            </a:r>
            <a:endParaRPr lang="en-US" sz="3200" b="1" dirty="0" smtClean="0"/>
          </a:p>
          <a:p>
            <a:pPr algn="ctr"/>
            <a:r>
              <a:rPr lang="en-US" sz="3600" b="1" dirty="0" smtClean="0"/>
              <a:t>David Easton </a:t>
            </a:r>
            <a:r>
              <a:rPr lang="as-IN" sz="3200" b="1" dirty="0" smtClean="0"/>
              <a:t>এর রাজনৈতিক ব্যবস্থা</a:t>
            </a:r>
            <a:endParaRPr lang="en-US" sz="3200" b="1" dirty="0"/>
          </a:p>
        </p:txBody>
      </p:sp>
      <p:sp>
        <p:nvSpPr>
          <p:cNvPr id="5" name="TextBox 5"/>
          <p:cNvSpPr txBox="1">
            <a:spLocks noChangeArrowheads="1"/>
          </p:cNvSpPr>
          <p:nvPr/>
        </p:nvSpPr>
        <p:spPr bwMode="auto">
          <a:xfrm>
            <a:off x="838200" y="3657600"/>
            <a:ext cx="7620000" cy="2586038"/>
          </a:xfrm>
          <a:prstGeom prst="rect">
            <a:avLst/>
          </a:prstGeom>
          <a:noFill/>
          <a:ln w="9525">
            <a:noFill/>
            <a:miter lim="800000"/>
            <a:headEnd/>
            <a:tailEnd/>
          </a:ln>
        </p:spPr>
        <p:txBody>
          <a:bodyPr>
            <a:spAutoFit/>
          </a:bodyPr>
          <a:lstStyle/>
          <a:p>
            <a:r>
              <a:rPr lang="en-US" sz="2400" b="1" dirty="0">
                <a:latin typeface="Times New Roman" pitchFamily="18" charset="0"/>
                <a:cs typeface="Times New Roman" pitchFamily="18" charset="0"/>
              </a:rPr>
              <a:t>Presented By :</a:t>
            </a:r>
          </a:p>
          <a:p>
            <a:r>
              <a:rPr lang="en-US" sz="2400" b="1" dirty="0">
                <a:latin typeface="Times New Roman" pitchFamily="18" charset="0"/>
                <a:cs typeface="Times New Roman" pitchFamily="18" charset="0"/>
              </a:rPr>
              <a:t>Tanima Banik</a:t>
            </a:r>
          </a:p>
          <a:p>
            <a:r>
              <a:rPr lang="en-US" sz="2400" b="1" dirty="0">
                <a:latin typeface="Times New Roman" pitchFamily="18" charset="0"/>
                <a:cs typeface="Times New Roman" pitchFamily="18" charset="0"/>
              </a:rPr>
              <a:t>Assistant Professor</a:t>
            </a:r>
          </a:p>
          <a:p>
            <a:r>
              <a:rPr lang="en-US" sz="2400" b="1" dirty="0">
                <a:latin typeface="Times New Roman" pitchFamily="18" charset="0"/>
                <a:cs typeface="Times New Roman" pitchFamily="18" charset="0"/>
              </a:rPr>
              <a:t>Department of Political Science</a:t>
            </a:r>
          </a:p>
          <a:p>
            <a:r>
              <a:rPr lang="en-US" sz="2400" b="1" dirty="0">
                <a:latin typeface="Times New Roman" pitchFamily="18" charset="0"/>
                <a:cs typeface="Times New Roman" pitchFamily="18" charset="0"/>
              </a:rPr>
              <a:t>Asannagar Madan Mohan Tarkalankar College</a:t>
            </a:r>
          </a:p>
          <a:p>
            <a:r>
              <a:rPr lang="en-US" sz="2400" b="1" dirty="0">
                <a:latin typeface="Times New Roman" pitchFamily="18" charset="0"/>
                <a:cs typeface="Times New Roman" pitchFamily="18" charset="0"/>
              </a:rPr>
              <a:t>Nadia, West Bengal</a:t>
            </a:r>
          </a:p>
          <a:p>
            <a:endParaRPr lang="en-US" dirty="0">
              <a:latin typeface="Calibri" pitchFamily="34" charset="0"/>
            </a:endParaRPr>
          </a:p>
        </p:txBody>
      </p:sp>
    </p:spTree>
  </p:cSld>
  <p:clrMapOvr>
    <a:masterClrMapping/>
  </p:clrMapOvr>
  <p:transition spd="slow">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0" y="0"/>
            <a:ext cx="9144001" cy="6858000"/>
          </a:xfrm>
          <a:prstGeom prst="rect">
            <a:avLst/>
          </a:prstGeom>
          <a:noFill/>
          <a:ln w="9525">
            <a:noFill/>
            <a:miter lim="800000"/>
            <a:headEnd/>
            <a:tailEnd/>
          </a:ln>
        </p:spPr>
      </p:pic>
      <p:sp>
        <p:nvSpPr>
          <p:cNvPr id="4" name="TextBox 3"/>
          <p:cNvSpPr txBox="1"/>
          <p:nvPr/>
        </p:nvSpPr>
        <p:spPr>
          <a:xfrm>
            <a:off x="457200" y="1828800"/>
            <a:ext cx="8077200" cy="3554819"/>
          </a:xfrm>
          <a:prstGeom prst="rect">
            <a:avLst/>
          </a:prstGeom>
          <a:noFill/>
        </p:spPr>
        <p:txBody>
          <a:bodyPr wrap="square" rtlCol="0">
            <a:spAutoFit/>
          </a:bodyPr>
          <a:lstStyle/>
          <a:p>
            <a:pPr algn="just">
              <a:lnSpc>
                <a:spcPts val="3000"/>
              </a:lnSpc>
            </a:pPr>
            <a:r>
              <a:rPr lang="as-IN" sz="2000" dirty="0" smtClean="0">
                <a:latin typeface="Bahnschrift" pitchFamily="34" charset="0"/>
                <a:ea typeface="Cambria" pitchFamily="18" charset="0"/>
              </a:rPr>
              <a:t>উৎস – </a:t>
            </a:r>
            <a:r>
              <a:rPr lang="en-US" sz="2000" dirty="0" smtClean="0">
                <a:latin typeface="Bahnschrift" pitchFamily="34" charset="0"/>
                <a:ea typeface="Cambria" pitchFamily="18" charset="0"/>
              </a:rPr>
              <a:t>T. Parsons, K. Boulding, M. Kaplan </a:t>
            </a:r>
            <a:r>
              <a:rPr lang="as-IN" sz="2000" dirty="0" smtClean="0">
                <a:latin typeface="Bahnschrift" pitchFamily="34" charset="0"/>
                <a:ea typeface="Cambria" pitchFamily="18" charset="0"/>
              </a:rPr>
              <a:t>প্রমুখ রাষ্ট্রবিজ্ঞানীরা এই তত্ত্ব প্রয়োগ করেন বিভিন্ন আলোচনায় | তবে এর ব্যাপক প্রয়োগ করেন </a:t>
            </a:r>
            <a:r>
              <a:rPr lang="en-US" sz="2000" dirty="0" smtClean="0">
                <a:latin typeface="Bahnschrift" pitchFamily="34" charset="0"/>
                <a:ea typeface="Cambria" pitchFamily="18" charset="0"/>
              </a:rPr>
              <a:t>David Easton </a:t>
            </a:r>
            <a:r>
              <a:rPr lang="as-IN" sz="2000" dirty="0" smtClean="0">
                <a:latin typeface="Bahnschrift" pitchFamily="34" charset="0"/>
                <a:ea typeface="Cambria" pitchFamily="18" charset="0"/>
              </a:rPr>
              <a:t>এবং </a:t>
            </a:r>
            <a:r>
              <a:rPr lang="en-US" sz="2000" dirty="0" smtClean="0">
                <a:latin typeface="Bahnschrift" pitchFamily="34" charset="0"/>
                <a:ea typeface="Cambria" pitchFamily="18" charset="0"/>
              </a:rPr>
              <a:t>Almond </a:t>
            </a:r>
            <a:r>
              <a:rPr lang="en-US" sz="2000" dirty="0" smtClean="0">
                <a:latin typeface="Bahnschrift" pitchFamily="34" charset="0"/>
                <a:ea typeface="Cambria" pitchFamily="18" charset="0"/>
              </a:rPr>
              <a:t>and </a:t>
            </a:r>
            <a:r>
              <a:rPr lang="en-US" sz="2000" dirty="0" smtClean="0">
                <a:latin typeface="Bahnschrift" pitchFamily="34" charset="0"/>
                <a:ea typeface="Cambria" pitchFamily="18" charset="0"/>
              </a:rPr>
              <a:t>Powell |</a:t>
            </a:r>
          </a:p>
          <a:p>
            <a:pPr algn="just">
              <a:lnSpc>
                <a:spcPts val="3000"/>
              </a:lnSpc>
            </a:pPr>
            <a:endParaRPr lang="en-US" sz="2000" dirty="0" smtClean="0">
              <a:latin typeface="Bahnschrift" pitchFamily="34" charset="0"/>
              <a:ea typeface="Cambria" pitchFamily="18" charset="0"/>
            </a:endParaRPr>
          </a:p>
          <a:p>
            <a:pPr algn="just">
              <a:lnSpc>
                <a:spcPts val="3000"/>
              </a:lnSpc>
            </a:pPr>
            <a:r>
              <a:rPr lang="as-IN" sz="2000" dirty="0" smtClean="0">
                <a:latin typeface="Bahnschrift" pitchFamily="34" charset="0"/>
                <a:ea typeface="Cambria" pitchFamily="18" charset="0"/>
              </a:rPr>
              <a:t>ধারণা - রাষ্ট্রবিজ্ঞানের আলোচনায় </a:t>
            </a:r>
            <a:r>
              <a:rPr lang="en-US" sz="2000" dirty="0" smtClean="0">
                <a:latin typeface="Bahnschrift" pitchFamily="34" charset="0"/>
                <a:ea typeface="Cambria" pitchFamily="18" charset="0"/>
              </a:rPr>
              <a:t>David Easton </a:t>
            </a:r>
            <a:r>
              <a:rPr lang="as-IN" sz="2000" dirty="0" smtClean="0">
                <a:latin typeface="Bahnschrift" pitchFamily="34" charset="0"/>
                <a:ea typeface="Cambria" pitchFamily="18" charset="0"/>
              </a:rPr>
              <a:t>এর ব্যবস্থা জ্ঞাপক </a:t>
            </a:r>
            <a:r>
              <a:rPr lang="as-IN" sz="2000" dirty="0" smtClean="0">
                <a:latin typeface="Bahnschrift" pitchFamily="34" charset="0"/>
                <a:ea typeface="Cambria" pitchFamily="18" charset="0"/>
              </a:rPr>
              <a:t>দৃষ্টিভঙ্গি </a:t>
            </a:r>
            <a:r>
              <a:rPr lang="as-IN" sz="2000" dirty="0" smtClean="0">
                <a:latin typeface="Bahnschrift" pitchFamily="34" charset="0"/>
                <a:ea typeface="Cambria" pitchFamily="18" charset="0"/>
              </a:rPr>
              <a:t>একটি প্রতিবাদী দৃষ্টিভঙ্গি হিসাবে আত্মপ্রকাশ করে | এই দৃষ্টিভঙ্গির মূল উদ্দেশ্য হলো এমন একটি তত্ত্ব নির্মাণ করা যা বিভিন্ন ধরণের রাজনৈতিক ব্যবস্থার সমস্যাগুলোকে ব্যাখ্যা করতে সক্ষম |</a:t>
            </a:r>
            <a:endParaRPr lang="en-US" sz="2000" dirty="0" smtClean="0">
              <a:latin typeface="Bahnschrift" pitchFamily="34" charset="0"/>
              <a:ea typeface="Cambria" pitchFamily="18" charset="0"/>
            </a:endParaRPr>
          </a:p>
          <a:p>
            <a:pPr algn="just">
              <a:lnSpc>
                <a:spcPts val="3000"/>
              </a:lnSpc>
            </a:pPr>
            <a:endParaRPr lang="en-US" sz="2000" dirty="0" smtClean="0">
              <a:latin typeface="Bahnschrift" pitchFamily="34" charset="0"/>
              <a:ea typeface="Cambria" pitchFamily="18" charset="0"/>
            </a:endParaRPr>
          </a:p>
        </p:txBody>
      </p:sp>
      <p:sp>
        <p:nvSpPr>
          <p:cNvPr id="6" name="TextBox 5"/>
          <p:cNvSpPr txBox="1"/>
          <p:nvPr/>
        </p:nvSpPr>
        <p:spPr>
          <a:xfrm>
            <a:off x="1828800" y="685800"/>
            <a:ext cx="5715000" cy="646331"/>
          </a:xfrm>
          <a:prstGeom prst="rect">
            <a:avLst/>
          </a:prstGeom>
          <a:noFill/>
        </p:spPr>
        <p:txBody>
          <a:bodyPr wrap="square" rtlCol="0">
            <a:spAutoFit/>
          </a:bodyPr>
          <a:lstStyle/>
          <a:p>
            <a:r>
              <a:rPr lang="as-IN" sz="3600" b="1" dirty="0" smtClean="0"/>
              <a:t>ব্যবস্থা জ্ঞাপক দৃষ্টিভঙ্গি </a:t>
            </a:r>
            <a:endParaRPr lang="en-US" sz="3600" b="1" dirty="0"/>
          </a:p>
        </p:txBody>
      </p:sp>
    </p:spTree>
  </p:cSld>
  <p:clrMapOvr>
    <a:masterClrMapping/>
  </p:clrMapOvr>
  <p:transition spd="slow">
    <p:randomBa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0" y="0"/>
            <a:ext cx="9144001" cy="6858000"/>
          </a:xfrm>
          <a:prstGeom prst="rect">
            <a:avLst/>
          </a:prstGeom>
          <a:noFill/>
          <a:ln w="9525">
            <a:noFill/>
            <a:miter lim="800000"/>
            <a:headEnd/>
            <a:tailEnd/>
          </a:ln>
        </p:spPr>
      </p:pic>
      <p:sp>
        <p:nvSpPr>
          <p:cNvPr id="4" name="TextBox 3"/>
          <p:cNvSpPr txBox="1"/>
          <p:nvPr/>
        </p:nvSpPr>
        <p:spPr>
          <a:xfrm>
            <a:off x="609600" y="1676400"/>
            <a:ext cx="7620000" cy="3200813"/>
          </a:xfrm>
          <a:prstGeom prst="rect">
            <a:avLst/>
          </a:prstGeom>
          <a:noFill/>
        </p:spPr>
        <p:txBody>
          <a:bodyPr wrap="square" rtlCol="0">
            <a:spAutoFit/>
          </a:bodyPr>
          <a:lstStyle/>
          <a:p>
            <a:pPr algn="just">
              <a:lnSpc>
                <a:spcPts val="3500"/>
              </a:lnSpc>
            </a:pPr>
            <a:r>
              <a:rPr lang="en-US" sz="2400" dirty="0" smtClean="0">
                <a:latin typeface="Cambria" pitchFamily="18" charset="0"/>
                <a:ea typeface="Cambria" pitchFamily="18" charset="0"/>
              </a:rPr>
              <a:t>David Easton </a:t>
            </a:r>
            <a:r>
              <a:rPr lang="as-IN" sz="2400" dirty="0" smtClean="0">
                <a:latin typeface="Cambria" pitchFamily="18" charset="0"/>
                <a:ea typeface="Cambria" pitchFamily="18" charset="0"/>
              </a:rPr>
              <a:t>রাজনৈতিক ব্যবস্থাকে সমগ্র পরিবেশের মধ্যে অবস্থিত একটি ব্যবস্থা বলে চিহ্নিত করেন | এই ব্যবস্থাকে </a:t>
            </a:r>
            <a:r>
              <a:rPr lang="en-US" sz="2400" dirty="0" smtClean="0">
                <a:latin typeface="Cambria" pitchFamily="18" charset="0"/>
                <a:ea typeface="Cambria" pitchFamily="18" charset="0"/>
              </a:rPr>
              <a:t>Easton </a:t>
            </a:r>
            <a:r>
              <a:rPr lang="as-IN" sz="2400" dirty="0" smtClean="0">
                <a:latin typeface="Cambria" pitchFamily="18" charset="0"/>
                <a:ea typeface="Cambria" pitchFamily="18" charset="0"/>
              </a:rPr>
              <a:t>মুক্ত ব্যবস্থা বলেছেন কারণ ব্যবস্থাটি বিপন্ন হলে ব্যবস্থা নিজেই তার কাঠমগুলিতে পরিবর্তন এনে সেই সংকটের মোকাবিলা করতে পারে এবং পরিবেশে পরিবর্তন আসলে নিজের বৈশিষ্টগুলি বজায় রাখতে সক্ষম হয় এবং ভারসাম্য বজায় রাখে |</a:t>
            </a:r>
            <a:endParaRPr lang="en-US" sz="2400" dirty="0"/>
          </a:p>
        </p:txBody>
      </p:sp>
      <p:sp>
        <p:nvSpPr>
          <p:cNvPr id="5" name="TextBox 4"/>
          <p:cNvSpPr txBox="1"/>
          <p:nvPr/>
        </p:nvSpPr>
        <p:spPr>
          <a:xfrm>
            <a:off x="2133600" y="685800"/>
            <a:ext cx="4876800" cy="646331"/>
          </a:xfrm>
          <a:prstGeom prst="rect">
            <a:avLst/>
          </a:prstGeom>
          <a:noFill/>
        </p:spPr>
        <p:txBody>
          <a:bodyPr wrap="square" rtlCol="0">
            <a:spAutoFit/>
          </a:bodyPr>
          <a:lstStyle/>
          <a:p>
            <a:r>
              <a:rPr lang="en-US" sz="3600" b="1" dirty="0" smtClean="0"/>
              <a:t>David Easton </a:t>
            </a:r>
            <a:r>
              <a:rPr lang="as-IN" sz="3600" b="1" dirty="0" smtClean="0"/>
              <a:t>এর ধারণা </a:t>
            </a:r>
            <a:endParaRPr lang="en-US" sz="3600" b="1" dirty="0"/>
          </a:p>
        </p:txBody>
      </p:sp>
    </p:spTree>
  </p:cSld>
  <p:clrMapOvr>
    <a:masterClrMapping/>
  </p:clrMapOvr>
  <p:transition spd="slow">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0" y="0"/>
            <a:ext cx="9144001" cy="6858000"/>
          </a:xfrm>
          <a:prstGeom prst="rect">
            <a:avLst/>
          </a:prstGeom>
          <a:noFill/>
          <a:ln w="9525">
            <a:noFill/>
            <a:miter lim="800000"/>
            <a:headEnd/>
            <a:tailEnd/>
          </a:ln>
        </p:spPr>
      </p:pic>
      <p:sp>
        <p:nvSpPr>
          <p:cNvPr id="4" name="TextBox 3"/>
          <p:cNvSpPr txBox="1"/>
          <p:nvPr/>
        </p:nvSpPr>
        <p:spPr>
          <a:xfrm>
            <a:off x="2438400" y="381000"/>
            <a:ext cx="3962400" cy="707886"/>
          </a:xfrm>
          <a:prstGeom prst="rect">
            <a:avLst/>
          </a:prstGeom>
          <a:noFill/>
        </p:spPr>
        <p:txBody>
          <a:bodyPr wrap="square" rtlCol="0">
            <a:spAutoFit/>
          </a:bodyPr>
          <a:lstStyle/>
          <a:p>
            <a:r>
              <a:rPr lang="as-IN" sz="4000" b="1" dirty="0" smtClean="0"/>
              <a:t>পরিবেশের ভাগ </a:t>
            </a:r>
            <a:endParaRPr lang="en-US" sz="4000" b="1" dirty="0"/>
          </a:p>
        </p:txBody>
      </p:sp>
      <p:sp>
        <p:nvSpPr>
          <p:cNvPr id="7" name="Down Arrow 6"/>
          <p:cNvSpPr/>
          <p:nvPr/>
        </p:nvSpPr>
        <p:spPr>
          <a:xfrm>
            <a:off x="2286000" y="1219200"/>
            <a:ext cx="457200" cy="914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own Arrow 8"/>
          <p:cNvSpPr/>
          <p:nvPr/>
        </p:nvSpPr>
        <p:spPr>
          <a:xfrm>
            <a:off x="5943600" y="1219200"/>
            <a:ext cx="457200" cy="914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1524000" y="2209800"/>
            <a:ext cx="1905000" cy="461665"/>
          </a:xfrm>
          <a:prstGeom prst="rect">
            <a:avLst/>
          </a:prstGeom>
          <a:noFill/>
        </p:spPr>
        <p:txBody>
          <a:bodyPr wrap="square" rtlCol="0">
            <a:spAutoFit/>
          </a:bodyPr>
          <a:lstStyle/>
          <a:p>
            <a:r>
              <a:rPr lang="en-US" sz="2400" b="1" dirty="0" smtClean="0"/>
              <a:t>Intra-societal</a:t>
            </a:r>
            <a:endParaRPr lang="en-US" sz="2400" b="1" dirty="0"/>
          </a:p>
        </p:txBody>
      </p:sp>
      <p:sp>
        <p:nvSpPr>
          <p:cNvPr id="11" name="TextBox 10"/>
          <p:cNvSpPr txBox="1"/>
          <p:nvPr/>
        </p:nvSpPr>
        <p:spPr>
          <a:xfrm>
            <a:off x="5257800" y="2209800"/>
            <a:ext cx="1905000" cy="461665"/>
          </a:xfrm>
          <a:prstGeom prst="rect">
            <a:avLst/>
          </a:prstGeom>
          <a:noFill/>
        </p:spPr>
        <p:txBody>
          <a:bodyPr wrap="square" rtlCol="0">
            <a:spAutoFit/>
          </a:bodyPr>
          <a:lstStyle/>
          <a:p>
            <a:r>
              <a:rPr lang="en-US" sz="2400" b="1" dirty="0" smtClean="0"/>
              <a:t>extra-societal</a:t>
            </a:r>
            <a:endParaRPr lang="en-US" sz="2400" b="1" dirty="0"/>
          </a:p>
        </p:txBody>
      </p:sp>
      <p:sp>
        <p:nvSpPr>
          <p:cNvPr id="12" name="TextBox 11"/>
          <p:cNvSpPr txBox="1"/>
          <p:nvPr/>
        </p:nvSpPr>
        <p:spPr>
          <a:xfrm>
            <a:off x="685800" y="2819400"/>
            <a:ext cx="3581400" cy="2144177"/>
          </a:xfrm>
          <a:prstGeom prst="rect">
            <a:avLst/>
          </a:prstGeom>
          <a:noFill/>
        </p:spPr>
        <p:txBody>
          <a:bodyPr wrap="square" rtlCol="0">
            <a:spAutoFit/>
          </a:bodyPr>
          <a:lstStyle/>
          <a:p>
            <a:pPr algn="just">
              <a:lnSpc>
                <a:spcPts val="3200"/>
              </a:lnSpc>
            </a:pPr>
            <a:r>
              <a:rPr lang="as-IN" sz="2000" dirty="0" smtClean="0"/>
              <a:t>পরিবেশের সমাজ - আভ্যন্তরীন দিকটি গড়ে ওঠে, রাজনৈতিক ব্যবস্থা যে সমাজের মধ্যে অবস্থিত সেই সমাজের অন্যান্য সামাজিক উপবাবস্থার সমন্বয়ে |</a:t>
            </a:r>
            <a:endParaRPr lang="en-US" sz="2000" dirty="0"/>
          </a:p>
        </p:txBody>
      </p:sp>
      <p:sp>
        <p:nvSpPr>
          <p:cNvPr id="13" name="TextBox 12"/>
          <p:cNvSpPr txBox="1"/>
          <p:nvPr/>
        </p:nvSpPr>
        <p:spPr>
          <a:xfrm>
            <a:off x="4648200" y="2819400"/>
            <a:ext cx="3581400" cy="1696875"/>
          </a:xfrm>
          <a:prstGeom prst="rect">
            <a:avLst/>
          </a:prstGeom>
          <a:noFill/>
        </p:spPr>
        <p:txBody>
          <a:bodyPr wrap="square" rtlCol="0">
            <a:spAutoFit/>
          </a:bodyPr>
          <a:lstStyle/>
          <a:p>
            <a:pPr algn="just">
              <a:lnSpc>
                <a:spcPts val="3200"/>
              </a:lnSpc>
            </a:pPr>
            <a:r>
              <a:rPr lang="as-IN" sz="2000" dirty="0" smtClean="0"/>
              <a:t>পরিবেশের সমাজ - বাহ্যিক দিকটি গড়ে ওঠে, সমাজের বাইরে অন্যান্য সামাজিক উপবাবস্থার সমন্বয়ে |</a:t>
            </a:r>
            <a:endParaRPr lang="en-US" sz="2000" dirty="0"/>
          </a:p>
        </p:txBody>
      </p:sp>
      <p:sp>
        <p:nvSpPr>
          <p:cNvPr id="14" name="TextBox 13"/>
          <p:cNvSpPr txBox="1"/>
          <p:nvPr/>
        </p:nvSpPr>
        <p:spPr>
          <a:xfrm>
            <a:off x="762000" y="5257800"/>
            <a:ext cx="7924800" cy="1215974"/>
          </a:xfrm>
          <a:prstGeom prst="rect">
            <a:avLst/>
          </a:prstGeom>
          <a:noFill/>
        </p:spPr>
        <p:txBody>
          <a:bodyPr wrap="square" rtlCol="0">
            <a:spAutoFit/>
          </a:bodyPr>
          <a:lstStyle/>
          <a:p>
            <a:pPr>
              <a:lnSpc>
                <a:spcPts val="3000"/>
              </a:lnSpc>
            </a:pPr>
            <a:r>
              <a:rPr lang="en-US" sz="2200" dirty="0" smtClean="0"/>
              <a:t>Easton</a:t>
            </a:r>
            <a:r>
              <a:rPr lang="en-US" sz="2000" dirty="0" smtClean="0"/>
              <a:t> </a:t>
            </a:r>
            <a:r>
              <a:rPr lang="as-IN" sz="2000" dirty="0" smtClean="0"/>
              <a:t>এর মতে সমাজ - আভ্যন্তরীন ও সমাজ - বাহ্যিক পরিবেশের ঘাত - প্রতিঘাত এবং প্রভাবের মাধ্যমে রাজনৈতিক ব্যাবস্থার অস্তিত্বকে বজায় রাখতে সক্ষম হয় |</a:t>
            </a:r>
            <a:endParaRPr lang="en-US" sz="2000" dirty="0"/>
          </a:p>
        </p:txBody>
      </p:sp>
    </p:spTree>
  </p:cSld>
  <p:clrMapOvr>
    <a:masterClrMapping/>
  </p:clrMapOvr>
  <p:transition spd="slow">
    <p:strips/>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0" y="0"/>
            <a:ext cx="9144001" cy="6858000"/>
          </a:xfrm>
          <a:prstGeom prst="rect">
            <a:avLst/>
          </a:prstGeom>
          <a:noFill/>
          <a:ln w="9525">
            <a:noFill/>
            <a:miter lim="800000"/>
            <a:headEnd/>
            <a:tailEnd/>
          </a:ln>
        </p:spPr>
      </p:pic>
      <p:sp>
        <p:nvSpPr>
          <p:cNvPr id="6" name="TextBox 5"/>
          <p:cNvSpPr txBox="1"/>
          <p:nvPr/>
        </p:nvSpPr>
        <p:spPr>
          <a:xfrm>
            <a:off x="457200" y="457200"/>
            <a:ext cx="1981200" cy="369332"/>
          </a:xfrm>
          <a:prstGeom prst="rect">
            <a:avLst/>
          </a:prstGeom>
          <a:noFill/>
        </p:spPr>
        <p:txBody>
          <a:bodyPr wrap="square" rtlCol="0">
            <a:spAutoFit/>
          </a:bodyPr>
          <a:lstStyle/>
          <a:p>
            <a:endParaRPr lang="en-US" dirty="0"/>
          </a:p>
        </p:txBody>
      </p:sp>
      <p:sp>
        <p:nvSpPr>
          <p:cNvPr id="10" name="TextBox 9"/>
          <p:cNvSpPr txBox="1"/>
          <p:nvPr/>
        </p:nvSpPr>
        <p:spPr>
          <a:xfrm>
            <a:off x="762000" y="2895600"/>
            <a:ext cx="7543800" cy="2400657"/>
          </a:xfrm>
          <a:prstGeom prst="rect">
            <a:avLst/>
          </a:prstGeom>
          <a:noFill/>
        </p:spPr>
        <p:txBody>
          <a:bodyPr wrap="square" rtlCol="0">
            <a:spAutoFit/>
          </a:bodyPr>
          <a:lstStyle/>
          <a:p>
            <a:pPr algn="just">
              <a:lnSpc>
                <a:spcPts val="3000"/>
              </a:lnSpc>
            </a:pPr>
            <a:r>
              <a:rPr lang="en-US" sz="2000" dirty="0" smtClean="0"/>
              <a:t>Easton </a:t>
            </a:r>
            <a:r>
              <a:rPr lang="as-IN" sz="2000" dirty="0" smtClean="0"/>
              <a:t>এর মতে, এই স্থায়িত্ব বজায় থাকে যদি তার উপকরণ (</a:t>
            </a:r>
            <a:r>
              <a:rPr lang="en-US" sz="2000" dirty="0" smtClean="0"/>
              <a:t>Inputs</a:t>
            </a:r>
            <a:r>
              <a:rPr lang="as-IN" sz="2000" dirty="0" smtClean="0"/>
              <a:t>) এবং উপপাদ (</a:t>
            </a:r>
            <a:r>
              <a:rPr lang="en-US" sz="2000" dirty="0" smtClean="0"/>
              <a:t>Outputs</a:t>
            </a:r>
            <a:r>
              <a:rPr lang="as-IN" sz="2000" dirty="0" smtClean="0"/>
              <a:t>) - এর মাধ্যমে সমতা বজায় রাখা যায় | উপকরণ (</a:t>
            </a:r>
            <a:r>
              <a:rPr lang="en-US" sz="2000" dirty="0" smtClean="0"/>
              <a:t>Inputs</a:t>
            </a:r>
            <a:r>
              <a:rPr lang="as-IN" sz="2000" dirty="0" smtClean="0"/>
              <a:t>) দুটি উপাদান নিয়ে গঠিত - দাবি (</a:t>
            </a:r>
            <a:r>
              <a:rPr lang="en-US" sz="2000" dirty="0" smtClean="0"/>
              <a:t>Demands</a:t>
            </a:r>
            <a:r>
              <a:rPr lang="as-IN" sz="2000" dirty="0" smtClean="0"/>
              <a:t>) এবং সমর্থন (</a:t>
            </a:r>
            <a:r>
              <a:rPr lang="en-US" sz="2000" dirty="0" smtClean="0"/>
              <a:t>Supports</a:t>
            </a:r>
            <a:r>
              <a:rPr lang="as-IN" sz="2000" dirty="0" smtClean="0"/>
              <a:t>) | সমর্থন বলতে সেই কাঠামোকে বোঝায়,</a:t>
            </a:r>
            <a:r>
              <a:rPr lang="en-US" sz="2000" dirty="0" smtClean="0"/>
              <a:t> </a:t>
            </a:r>
            <a:r>
              <a:rPr lang="as-IN" sz="2000" dirty="0" smtClean="0"/>
              <a:t>যেগুলি ব্যবস্থাটিকে বাব্যস্থার দাবির মোকাবিলা করতে সাহায্য করে। উপপাদ হলো কতৃপক্ষের সিদ্ধান্ত ও কাজ </a:t>
            </a:r>
            <a:r>
              <a:rPr lang="en-US" sz="2000" dirty="0" smtClean="0"/>
              <a:t>|</a:t>
            </a:r>
            <a:endParaRPr lang="en-US" sz="2000" dirty="0"/>
          </a:p>
        </p:txBody>
      </p:sp>
      <p:sp>
        <p:nvSpPr>
          <p:cNvPr id="7" name="TextBox 6"/>
          <p:cNvSpPr txBox="1"/>
          <p:nvPr/>
        </p:nvSpPr>
        <p:spPr>
          <a:xfrm>
            <a:off x="1295400" y="533400"/>
            <a:ext cx="6248400" cy="584775"/>
          </a:xfrm>
          <a:prstGeom prst="rect">
            <a:avLst/>
          </a:prstGeom>
          <a:noFill/>
        </p:spPr>
        <p:txBody>
          <a:bodyPr wrap="square" rtlCol="0">
            <a:spAutoFit/>
          </a:bodyPr>
          <a:lstStyle/>
          <a:p>
            <a:r>
              <a:rPr lang="as-IN" sz="3200" b="1" dirty="0" smtClean="0"/>
              <a:t>রাজনৈতিক ব্যাবস্থার - স্থায়িত্ব</a:t>
            </a:r>
            <a:endParaRPr lang="en-US" sz="3200" b="1" dirty="0"/>
          </a:p>
        </p:txBody>
      </p:sp>
      <p:sp>
        <p:nvSpPr>
          <p:cNvPr id="8" name="Down Arrow 7"/>
          <p:cNvSpPr/>
          <p:nvPr/>
        </p:nvSpPr>
        <p:spPr>
          <a:xfrm>
            <a:off x="2209800" y="1219200"/>
            <a:ext cx="457200" cy="914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own Arrow 8"/>
          <p:cNvSpPr/>
          <p:nvPr/>
        </p:nvSpPr>
        <p:spPr>
          <a:xfrm>
            <a:off x="5791200" y="1219200"/>
            <a:ext cx="457200" cy="914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447800" y="2286000"/>
            <a:ext cx="2209800" cy="400110"/>
          </a:xfrm>
          <a:prstGeom prst="rect">
            <a:avLst/>
          </a:prstGeom>
          <a:noFill/>
        </p:spPr>
        <p:txBody>
          <a:bodyPr wrap="square" rtlCol="0">
            <a:spAutoFit/>
          </a:bodyPr>
          <a:lstStyle/>
          <a:p>
            <a:r>
              <a:rPr lang="as-IN" sz="2000" b="1" dirty="0" smtClean="0"/>
              <a:t>উপকরণ (</a:t>
            </a:r>
            <a:r>
              <a:rPr lang="en-US" sz="2000" b="1" dirty="0" smtClean="0"/>
              <a:t>Inputs</a:t>
            </a:r>
            <a:r>
              <a:rPr lang="as-IN" sz="2000" b="1" dirty="0" smtClean="0"/>
              <a:t>)</a:t>
            </a:r>
            <a:endParaRPr lang="en-US" sz="2000" dirty="0"/>
          </a:p>
        </p:txBody>
      </p:sp>
      <p:sp>
        <p:nvSpPr>
          <p:cNvPr id="14" name="TextBox 13"/>
          <p:cNvSpPr txBox="1"/>
          <p:nvPr/>
        </p:nvSpPr>
        <p:spPr>
          <a:xfrm>
            <a:off x="5029200" y="2286000"/>
            <a:ext cx="2209800" cy="400110"/>
          </a:xfrm>
          <a:prstGeom prst="rect">
            <a:avLst/>
          </a:prstGeom>
          <a:noFill/>
        </p:spPr>
        <p:txBody>
          <a:bodyPr wrap="square" rtlCol="0">
            <a:spAutoFit/>
          </a:bodyPr>
          <a:lstStyle/>
          <a:p>
            <a:r>
              <a:rPr lang="as-IN" sz="2000" b="1" dirty="0" smtClean="0"/>
              <a:t>উপপাদ (</a:t>
            </a:r>
            <a:r>
              <a:rPr lang="en-US" sz="2000" b="1" dirty="0" smtClean="0"/>
              <a:t>Outputs</a:t>
            </a:r>
            <a:r>
              <a:rPr lang="as-IN" sz="2000" b="1" dirty="0" smtClean="0"/>
              <a:t>)</a:t>
            </a:r>
            <a:endParaRPr lang="en-US" sz="2000" dirty="0"/>
          </a:p>
        </p:txBody>
      </p:sp>
    </p:spTree>
  </p:cSld>
  <p:clrMapOvr>
    <a:masterClrMapping/>
  </p:clrMapOvr>
  <p:transition spd="slow">
    <p:comb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0" y="0"/>
            <a:ext cx="9144001" cy="6858000"/>
          </a:xfrm>
          <a:prstGeom prst="rect">
            <a:avLst/>
          </a:prstGeom>
          <a:noFill/>
          <a:ln w="9525">
            <a:noFill/>
            <a:miter lim="800000"/>
            <a:headEnd/>
            <a:tailEnd/>
          </a:ln>
        </p:spPr>
      </p:pic>
      <p:sp>
        <p:nvSpPr>
          <p:cNvPr id="3" name="TextBox 2"/>
          <p:cNvSpPr txBox="1"/>
          <p:nvPr/>
        </p:nvSpPr>
        <p:spPr>
          <a:xfrm>
            <a:off x="533400" y="457200"/>
            <a:ext cx="8153400" cy="738664"/>
          </a:xfrm>
          <a:prstGeom prst="rect">
            <a:avLst/>
          </a:prstGeom>
          <a:noFill/>
        </p:spPr>
        <p:txBody>
          <a:bodyPr wrap="square" rtlCol="0">
            <a:spAutoFit/>
          </a:bodyPr>
          <a:lstStyle/>
          <a:p>
            <a:pPr algn="just"/>
            <a:r>
              <a:rPr lang="as-IN" sz="2400" b="1" dirty="0" smtClean="0">
                <a:latin typeface="Cambria" pitchFamily="18" charset="0"/>
                <a:ea typeface="Cambria" pitchFamily="18" charset="0"/>
              </a:rPr>
              <a:t>তথ্য ও অভিজ্ঞতার প্রেরক পথ (</a:t>
            </a:r>
            <a:r>
              <a:rPr lang="en-US" sz="2400" b="1" dirty="0" smtClean="0">
                <a:latin typeface="Cambria" pitchFamily="18" charset="0"/>
                <a:ea typeface="Cambria" pitchFamily="18" charset="0"/>
              </a:rPr>
              <a:t>Feedback Mechanism</a:t>
            </a:r>
            <a:r>
              <a:rPr lang="as-IN" sz="2400" b="1" dirty="0" smtClean="0">
                <a:latin typeface="Cambria" pitchFamily="18" charset="0"/>
                <a:ea typeface="Cambria" pitchFamily="18" charset="0"/>
              </a:rPr>
              <a:t>)</a:t>
            </a:r>
            <a:endParaRPr lang="en-US" sz="2400" b="1" dirty="0" smtClean="0">
              <a:latin typeface="Cambria" pitchFamily="18" charset="0"/>
              <a:ea typeface="Cambria" pitchFamily="18" charset="0"/>
            </a:endParaRPr>
          </a:p>
          <a:p>
            <a:pPr algn="just"/>
            <a:endParaRPr lang="en-US" dirty="0" smtClean="0">
              <a:latin typeface="Cambria" pitchFamily="18" charset="0"/>
              <a:ea typeface="Cambria" pitchFamily="18" charset="0"/>
            </a:endParaRPr>
          </a:p>
        </p:txBody>
      </p:sp>
      <p:sp>
        <p:nvSpPr>
          <p:cNvPr id="6" name="TextBox 5"/>
          <p:cNvSpPr txBox="1"/>
          <p:nvPr/>
        </p:nvSpPr>
        <p:spPr>
          <a:xfrm>
            <a:off x="685800" y="2286000"/>
            <a:ext cx="7543800" cy="2144177"/>
          </a:xfrm>
          <a:prstGeom prst="rect">
            <a:avLst/>
          </a:prstGeom>
          <a:noFill/>
        </p:spPr>
        <p:txBody>
          <a:bodyPr wrap="square" rtlCol="0">
            <a:spAutoFit/>
          </a:bodyPr>
          <a:lstStyle/>
          <a:p>
            <a:pPr algn="just">
              <a:lnSpc>
                <a:spcPts val="4000"/>
              </a:lnSpc>
            </a:pPr>
            <a:r>
              <a:rPr lang="en-US" sz="2800" dirty="0" smtClean="0">
                <a:latin typeface="Cambria" pitchFamily="18" charset="0"/>
                <a:ea typeface="Cambria" pitchFamily="18" charset="0"/>
              </a:rPr>
              <a:t>Easton</a:t>
            </a:r>
            <a:r>
              <a:rPr lang="en-US" sz="2400" dirty="0" smtClean="0">
                <a:latin typeface="Cambria" pitchFamily="18" charset="0"/>
                <a:ea typeface="Cambria" pitchFamily="18" charset="0"/>
              </a:rPr>
              <a:t> </a:t>
            </a:r>
            <a:r>
              <a:rPr lang="as-IN" sz="2400" dirty="0" smtClean="0">
                <a:latin typeface="Cambria" pitchFamily="18" charset="0"/>
                <a:ea typeface="Cambria" pitchFamily="18" charset="0"/>
              </a:rPr>
              <a:t>উপকরণ ও উপপাদের মধ্যে সমতা রাখার বিষয়টিকে এই পদ্ধতির সাহায্যে আলোচনা করেছেন। তথ্য ও অভিজ্ঞতার প্রেরক পথ রাজনৈতিক কতৃপক্ষের সিদ্ধান্ত গ্রহণকারিদের কাছে অতীতের অভিজ্ঞতা পৌঁছে দেয়।</a:t>
            </a:r>
            <a:endParaRPr lang="en-US" sz="2400" dirty="0"/>
          </a:p>
        </p:txBody>
      </p:sp>
    </p:spTree>
  </p:cSld>
  <p:clrMapOvr>
    <a:masterClrMapping/>
  </p:clrMapOvr>
  <p:transition spd="slow">
    <p:cover dir="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0" y="0"/>
            <a:ext cx="9144001" cy="6858000"/>
          </a:xfrm>
          <a:prstGeom prst="rect">
            <a:avLst/>
          </a:prstGeom>
          <a:noFill/>
          <a:ln w="9525">
            <a:noFill/>
            <a:miter lim="800000"/>
            <a:headEnd/>
            <a:tailEnd/>
          </a:ln>
        </p:spPr>
      </p:pic>
      <p:sp>
        <p:nvSpPr>
          <p:cNvPr id="5" name="TextBox 4"/>
          <p:cNvSpPr txBox="1"/>
          <p:nvPr/>
        </p:nvSpPr>
        <p:spPr>
          <a:xfrm>
            <a:off x="3429000" y="152400"/>
            <a:ext cx="1981200" cy="800219"/>
          </a:xfrm>
          <a:prstGeom prst="rect">
            <a:avLst/>
          </a:prstGeom>
          <a:noFill/>
        </p:spPr>
        <p:txBody>
          <a:bodyPr wrap="square" rtlCol="0">
            <a:spAutoFit/>
          </a:bodyPr>
          <a:lstStyle/>
          <a:p>
            <a:r>
              <a:rPr lang="as-IN" sz="2800" b="1" dirty="0" smtClean="0">
                <a:latin typeface="Cooper Black" pitchFamily="18" charset="0"/>
              </a:rPr>
              <a:t>রেখাচিত্র</a:t>
            </a:r>
            <a:endParaRPr lang="en-US" sz="2800" b="1" dirty="0" smtClean="0">
              <a:latin typeface="Cooper Black" pitchFamily="18" charset="0"/>
            </a:endParaRPr>
          </a:p>
          <a:p>
            <a:endParaRPr lang="en-US" dirty="0"/>
          </a:p>
        </p:txBody>
      </p:sp>
      <p:sp>
        <p:nvSpPr>
          <p:cNvPr id="8" name="Rectangle 7"/>
          <p:cNvSpPr/>
          <p:nvPr/>
        </p:nvSpPr>
        <p:spPr>
          <a:xfrm>
            <a:off x="152400" y="838200"/>
            <a:ext cx="8839200" cy="36576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 name="Rectangle 8"/>
          <p:cNvSpPr/>
          <p:nvPr/>
        </p:nvSpPr>
        <p:spPr>
          <a:xfrm>
            <a:off x="2743200" y="1752600"/>
            <a:ext cx="3581400" cy="1447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3200400" y="2209800"/>
            <a:ext cx="2819400" cy="461665"/>
          </a:xfrm>
          <a:prstGeom prst="rect">
            <a:avLst/>
          </a:prstGeom>
          <a:noFill/>
        </p:spPr>
        <p:txBody>
          <a:bodyPr wrap="square" rtlCol="0">
            <a:spAutoFit/>
          </a:bodyPr>
          <a:lstStyle/>
          <a:p>
            <a:r>
              <a:rPr lang="as-IN" sz="2400" b="1" dirty="0" smtClean="0">
                <a:solidFill>
                  <a:srgbClr val="FFFF00"/>
                </a:solidFill>
              </a:rPr>
              <a:t>রাজনৈতিক ব্যবস্থা </a:t>
            </a:r>
            <a:endParaRPr lang="en-US" sz="2400" b="1" dirty="0">
              <a:solidFill>
                <a:srgbClr val="FFFF00"/>
              </a:solidFill>
            </a:endParaRPr>
          </a:p>
        </p:txBody>
      </p:sp>
      <p:cxnSp>
        <p:nvCxnSpPr>
          <p:cNvPr id="12" name="Straight Arrow Connector 11"/>
          <p:cNvCxnSpPr/>
          <p:nvPr/>
        </p:nvCxnSpPr>
        <p:spPr>
          <a:xfrm>
            <a:off x="1219200" y="2133600"/>
            <a:ext cx="12954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3" name="Straight Arrow Connector 12"/>
          <p:cNvCxnSpPr/>
          <p:nvPr/>
        </p:nvCxnSpPr>
        <p:spPr>
          <a:xfrm>
            <a:off x="1219200" y="3124200"/>
            <a:ext cx="12954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4" name="Straight Arrow Connector 13"/>
          <p:cNvCxnSpPr/>
          <p:nvPr/>
        </p:nvCxnSpPr>
        <p:spPr>
          <a:xfrm>
            <a:off x="6629400" y="2057400"/>
            <a:ext cx="12954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5" name="Straight Arrow Connector 14"/>
          <p:cNvCxnSpPr/>
          <p:nvPr/>
        </p:nvCxnSpPr>
        <p:spPr>
          <a:xfrm>
            <a:off x="6629400" y="3200400"/>
            <a:ext cx="12954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7" name="Straight Connector 16"/>
          <p:cNvCxnSpPr/>
          <p:nvPr/>
        </p:nvCxnSpPr>
        <p:spPr>
          <a:xfrm>
            <a:off x="914400" y="3962400"/>
            <a:ext cx="7239000" cy="0"/>
          </a:xfrm>
          <a:prstGeom prst="line">
            <a:avLst/>
          </a:prstGeom>
        </p:spPr>
        <p:style>
          <a:lnRef idx="2">
            <a:schemeClr val="dk1"/>
          </a:lnRef>
          <a:fillRef idx="0">
            <a:schemeClr val="dk1"/>
          </a:fillRef>
          <a:effectRef idx="1">
            <a:schemeClr val="dk1"/>
          </a:effectRef>
          <a:fontRef idx="minor">
            <a:schemeClr val="tx1"/>
          </a:fontRef>
        </p:style>
      </p:cxnSp>
      <p:sp>
        <p:nvSpPr>
          <p:cNvPr id="18" name="TextBox 17"/>
          <p:cNvSpPr txBox="1"/>
          <p:nvPr/>
        </p:nvSpPr>
        <p:spPr>
          <a:xfrm>
            <a:off x="1600200" y="1752600"/>
            <a:ext cx="685800" cy="369332"/>
          </a:xfrm>
          <a:prstGeom prst="rect">
            <a:avLst/>
          </a:prstGeom>
          <a:noFill/>
        </p:spPr>
        <p:txBody>
          <a:bodyPr wrap="square" rtlCol="0">
            <a:spAutoFit/>
          </a:bodyPr>
          <a:lstStyle/>
          <a:p>
            <a:r>
              <a:rPr lang="as-IN" dirty="0" smtClean="0"/>
              <a:t>দাবি</a:t>
            </a:r>
            <a:endParaRPr lang="en-US" dirty="0"/>
          </a:p>
        </p:txBody>
      </p:sp>
      <p:sp>
        <p:nvSpPr>
          <p:cNvPr id="19" name="TextBox 18"/>
          <p:cNvSpPr txBox="1"/>
          <p:nvPr/>
        </p:nvSpPr>
        <p:spPr>
          <a:xfrm>
            <a:off x="1447800" y="2667000"/>
            <a:ext cx="838200" cy="369332"/>
          </a:xfrm>
          <a:prstGeom prst="rect">
            <a:avLst/>
          </a:prstGeom>
          <a:noFill/>
        </p:spPr>
        <p:txBody>
          <a:bodyPr wrap="square" rtlCol="0">
            <a:spAutoFit/>
          </a:bodyPr>
          <a:lstStyle/>
          <a:p>
            <a:r>
              <a:rPr lang="as-IN" dirty="0" smtClean="0"/>
              <a:t>সমর্থন</a:t>
            </a:r>
            <a:endParaRPr lang="en-US" dirty="0"/>
          </a:p>
        </p:txBody>
      </p:sp>
      <p:sp>
        <p:nvSpPr>
          <p:cNvPr id="20" name="TextBox 19"/>
          <p:cNvSpPr txBox="1"/>
          <p:nvPr/>
        </p:nvSpPr>
        <p:spPr>
          <a:xfrm>
            <a:off x="6781800" y="1676400"/>
            <a:ext cx="914400" cy="369332"/>
          </a:xfrm>
          <a:prstGeom prst="rect">
            <a:avLst/>
          </a:prstGeom>
          <a:noFill/>
        </p:spPr>
        <p:txBody>
          <a:bodyPr wrap="square" rtlCol="0">
            <a:spAutoFit/>
          </a:bodyPr>
          <a:lstStyle/>
          <a:p>
            <a:r>
              <a:rPr lang="as-IN" dirty="0" smtClean="0"/>
              <a:t>সিদ্ধান্ত</a:t>
            </a:r>
            <a:endParaRPr lang="en-US" dirty="0"/>
          </a:p>
        </p:txBody>
      </p:sp>
      <p:sp>
        <p:nvSpPr>
          <p:cNvPr id="22" name="TextBox 21"/>
          <p:cNvSpPr txBox="1"/>
          <p:nvPr/>
        </p:nvSpPr>
        <p:spPr>
          <a:xfrm>
            <a:off x="6934200" y="2667000"/>
            <a:ext cx="665567" cy="369332"/>
          </a:xfrm>
          <a:prstGeom prst="rect">
            <a:avLst/>
          </a:prstGeom>
          <a:noFill/>
        </p:spPr>
        <p:txBody>
          <a:bodyPr wrap="none" rtlCol="0">
            <a:spAutoFit/>
          </a:bodyPr>
          <a:lstStyle/>
          <a:p>
            <a:r>
              <a:rPr lang="as-IN" dirty="0" smtClean="0"/>
              <a:t>কাজ</a:t>
            </a:r>
            <a:endParaRPr lang="en-US" dirty="0"/>
          </a:p>
        </p:txBody>
      </p:sp>
      <p:sp>
        <p:nvSpPr>
          <p:cNvPr id="23" name="TextBox 22"/>
          <p:cNvSpPr txBox="1"/>
          <p:nvPr/>
        </p:nvSpPr>
        <p:spPr>
          <a:xfrm>
            <a:off x="2971800" y="3505200"/>
            <a:ext cx="3352800" cy="369332"/>
          </a:xfrm>
          <a:prstGeom prst="rect">
            <a:avLst/>
          </a:prstGeom>
          <a:noFill/>
        </p:spPr>
        <p:txBody>
          <a:bodyPr wrap="square" rtlCol="0">
            <a:spAutoFit/>
          </a:bodyPr>
          <a:lstStyle/>
          <a:p>
            <a:r>
              <a:rPr lang="as-IN" dirty="0" smtClean="0">
                <a:latin typeface="Cambria" pitchFamily="18" charset="0"/>
                <a:ea typeface="Cambria" pitchFamily="18" charset="0"/>
              </a:rPr>
              <a:t>তথ্য ও অভিজ্ঞতার প্রেরক পথ</a:t>
            </a:r>
            <a:endParaRPr lang="en-US" dirty="0"/>
          </a:p>
        </p:txBody>
      </p:sp>
      <p:cxnSp>
        <p:nvCxnSpPr>
          <p:cNvPr id="25" name="Straight Arrow Connector 24"/>
          <p:cNvCxnSpPr/>
          <p:nvPr/>
        </p:nvCxnSpPr>
        <p:spPr>
          <a:xfrm flipV="1">
            <a:off x="8229600" y="2057400"/>
            <a:ext cx="0" cy="12954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6" name="Straight Arrow Connector 25"/>
          <p:cNvCxnSpPr/>
          <p:nvPr/>
        </p:nvCxnSpPr>
        <p:spPr>
          <a:xfrm flipV="1">
            <a:off x="838200" y="2057400"/>
            <a:ext cx="0" cy="12954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8" name="TextBox 27"/>
          <p:cNvSpPr txBox="1"/>
          <p:nvPr/>
        </p:nvSpPr>
        <p:spPr>
          <a:xfrm rot="16200000">
            <a:off x="413266" y="2482334"/>
            <a:ext cx="1219200" cy="369332"/>
          </a:xfrm>
          <a:prstGeom prst="rect">
            <a:avLst/>
          </a:prstGeom>
          <a:noFill/>
        </p:spPr>
        <p:txBody>
          <a:bodyPr wrap="square" rtlCol="0">
            <a:spAutoFit/>
          </a:bodyPr>
          <a:lstStyle/>
          <a:p>
            <a:r>
              <a:rPr lang="as-IN" b="1" dirty="0" smtClean="0"/>
              <a:t>উপকরণ</a:t>
            </a:r>
            <a:endParaRPr lang="en-US" dirty="0"/>
          </a:p>
        </p:txBody>
      </p:sp>
      <p:sp>
        <p:nvSpPr>
          <p:cNvPr id="29" name="TextBox 28"/>
          <p:cNvSpPr txBox="1"/>
          <p:nvPr/>
        </p:nvSpPr>
        <p:spPr>
          <a:xfrm rot="5400000">
            <a:off x="7423666" y="2558534"/>
            <a:ext cx="1066800" cy="369332"/>
          </a:xfrm>
          <a:prstGeom prst="rect">
            <a:avLst/>
          </a:prstGeom>
          <a:noFill/>
        </p:spPr>
        <p:txBody>
          <a:bodyPr wrap="square" rtlCol="0">
            <a:spAutoFit/>
          </a:bodyPr>
          <a:lstStyle/>
          <a:p>
            <a:r>
              <a:rPr lang="as-IN" b="1" dirty="0" smtClean="0"/>
              <a:t>উপপাদ</a:t>
            </a:r>
            <a:endParaRPr lang="en-US" dirty="0"/>
          </a:p>
        </p:txBody>
      </p:sp>
      <p:cxnSp>
        <p:nvCxnSpPr>
          <p:cNvPr id="33" name="Straight Arrow Connector 32"/>
          <p:cNvCxnSpPr/>
          <p:nvPr/>
        </p:nvCxnSpPr>
        <p:spPr>
          <a:xfrm flipV="1">
            <a:off x="914400" y="3657600"/>
            <a:ext cx="0" cy="3048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4" name="Straight Arrow Connector 33"/>
          <p:cNvCxnSpPr/>
          <p:nvPr/>
        </p:nvCxnSpPr>
        <p:spPr>
          <a:xfrm flipV="1">
            <a:off x="8153400" y="3657600"/>
            <a:ext cx="0" cy="3048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5" name="TextBox 34"/>
          <p:cNvSpPr txBox="1"/>
          <p:nvPr/>
        </p:nvSpPr>
        <p:spPr>
          <a:xfrm>
            <a:off x="3886200" y="914400"/>
            <a:ext cx="1143000" cy="369332"/>
          </a:xfrm>
          <a:prstGeom prst="rect">
            <a:avLst/>
          </a:prstGeom>
          <a:noFill/>
        </p:spPr>
        <p:txBody>
          <a:bodyPr wrap="square" rtlCol="0">
            <a:spAutoFit/>
          </a:bodyPr>
          <a:lstStyle/>
          <a:p>
            <a:r>
              <a:rPr lang="as-IN" dirty="0" smtClean="0"/>
              <a:t>পরিবেশ</a:t>
            </a:r>
            <a:endParaRPr lang="en-US" dirty="0"/>
          </a:p>
        </p:txBody>
      </p:sp>
      <p:sp>
        <p:nvSpPr>
          <p:cNvPr id="36" name="TextBox 35"/>
          <p:cNvSpPr txBox="1"/>
          <p:nvPr/>
        </p:nvSpPr>
        <p:spPr>
          <a:xfrm>
            <a:off x="4038600" y="4114800"/>
            <a:ext cx="1143000" cy="369332"/>
          </a:xfrm>
          <a:prstGeom prst="rect">
            <a:avLst/>
          </a:prstGeom>
          <a:noFill/>
        </p:spPr>
        <p:txBody>
          <a:bodyPr wrap="square" rtlCol="0">
            <a:spAutoFit/>
          </a:bodyPr>
          <a:lstStyle/>
          <a:p>
            <a:r>
              <a:rPr lang="as-IN" dirty="0" smtClean="0"/>
              <a:t>পরিবেশ</a:t>
            </a:r>
            <a:endParaRPr lang="en-US" dirty="0"/>
          </a:p>
        </p:txBody>
      </p:sp>
      <p:sp>
        <p:nvSpPr>
          <p:cNvPr id="37" name="TextBox 36"/>
          <p:cNvSpPr txBox="1"/>
          <p:nvPr/>
        </p:nvSpPr>
        <p:spPr>
          <a:xfrm rot="16200000">
            <a:off x="-158234" y="2291834"/>
            <a:ext cx="1143000" cy="369332"/>
          </a:xfrm>
          <a:prstGeom prst="rect">
            <a:avLst/>
          </a:prstGeom>
          <a:noFill/>
        </p:spPr>
        <p:txBody>
          <a:bodyPr wrap="square" rtlCol="0">
            <a:spAutoFit/>
          </a:bodyPr>
          <a:lstStyle/>
          <a:p>
            <a:r>
              <a:rPr lang="as-IN" dirty="0" smtClean="0"/>
              <a:t>পরিবেশ</a:t>
            </a:r>
            <a:endParaRPr lang="en-US" dirty="0"/>
          </a:p>
        </p:txBody>
      </p:sp>
      <p:sp>
        <p:nvSpPr>
          <p:cNvPr id="38" name="TextBox 37"/>
          <p:cNvSpPr txBox="1"/>
          <p:nvPr/>
        </p:nvSpPr>
        <p:spPr>
          <a:xfrm rot="5400000">
            <a:off x="8185665" y="2558535"/>
            <a:ext cx="1066801" cy="369332"/>
          </a:xfrm>
          <a:prstGeom prst="rect">
            <a:avLst/>
          </a:prstGeom>
          <a:noFill/>
        </p:spPr>
        <p:txBody>
          <a:bodyPr wrap="square" rtlCol="0">
            <a:spAutoFit/>
          </a:bodyPr>
          <a:lstStyle/>
          <a:p>
            <a:r>
              <a:rPr lang="as-IN" dirty="0" smtClean="0"/>
              <a:t>পরিবেশ</a:t>
            </a:r>
            <a:endParaRPr lang="en-US" dirty="0"/>
          </a:p>
        </p:txBody>
      </p:sp>
      <p:sp>
        <p:nvSpPr>
          <p:cNvPr id="39" name="TextBox 38"/>
          <p:cNvSpPr txBox="1"/>
          <p:nvPr/>
        </p:nvSpPr>
        <p:spPr>
          <a:xfrm>
            <a:off x="228600" y="4876800"/>
            <a:ext cx="8534400" cy="1209370"/>
          </a:xfrm>
          <a:prstGeom prst="rect">
            <a:avLst/>
          </a:prstGeom>
          <a:noFill/>
        </p:spPr>
        <p:txBody>
          <a:bodyPr wrap="square" rtlCol="0">
            <a:spAutoFit/>
          </a:bodyPr>
          <a:lstStyle/>
          <a:p>
            <a:pPr algn="just">
              <a:lnSpc>
                <a:spcPts val="3000"/>
              </a:lnSpc>
            </a:pPr>
            <a:r>
              <a:rPr lang="as-IN" dirty="0" smtClean="0"/>
              <a:t>উপরের রেখাচিত্র থেকে দেখা যাচ্ছে উপকরণ কি ভাবে রূপান্তর প্রক্রিয়ার মাধ্যমে উপাপাদে</a:t>
            </a:r>
            <a:r>
              <a:rPr lang="en-US" dirty="0" smtClean="0"/>
              <a:t> </a:t>
            </a:r>
            <a:r>
              <a:rPr lang="as-IN" dirty="0" smtClean="0"/>
              <a:t>পরিণত হচ্ছে এবং উপপাদ আবার  তথ্য ও অভিজ্ঞতার প্রেরক পথের মাধ্যমে পরিবেশের প্রভাবে উপকরণ হিসাবে পুনরায় আত্মপ্রকাশ করছে।</a:t>
            </a:r>
            <a:endParaRPr lang="en-US" dirty="0"/>
          </a:p>
        </p:txBody>
      </p:sp>
    </p:spTree>
  </p:cSld>
  <p:clrMapOvr>
    <a:masterClrMapping/>
  </p:clrMapOvr>
  <p:transition spd="slow">
    <p:checke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0" y="0"/>
            <a:ext cx="9144001" cy="6858000"/>
          </a:xfrm>
          <a:prstGeom prst="rect">
            <a:avLst/>
          </a:prstGeom>
          <a:noFill/>
          <a:ln w="9525">
            <a:noFill/>
            <a:miter lim="800000"/>
            <a:headEnd/>
            <a:tailEnd/>
          </a:ln>
        </p:spPr>
      </p:pic>
      <p:sp>
        <p:nvSpPr>
          <p:cNvPr id="3" name="TextBox 2"/>
          <p:cNvSpPr txBox="1"/>
          <p:nvPr/>
        </p:nvSpPr>
        <p:spPr>
          <a:xfrm>
            <a:off x="533400" y="1676400"/>
            <a:ext cx="8153400" cy="3170099"/>
          </a:xfrm>
          <a:prstGeom prst="rect">
            <a:avLst/>
          </a:prstGeom>
          <a:noFill/>
        </p:spPr>
        <p:txBody>
          <a:bodyPr wrap="square" rtlCol="0">
            <a:spAutoFit/>
          </a:bodyPr>
          <a:lstStyle/>
          <a:p>
            <a:pPr algn="just">
              <a:lnSpc>
                <a:spcPts val="4000"/>
              </a:lnSpc>
            </a:pPr>
            <a:r>
              <a:rPr lang="en-US" sz="2800" dirty="0" smtClean="0">
                <a:latin typeface="Cambria" pitchFamily="18" charset="0"/>
                <a:ea typeface="Cambria" pitchFamily="18" charset="0"/>
              </a:rPr>
              <a:t>Easton</a:t>
            </a:r>
            <a:r>
              <a:rPr lang="en-US" sz="2400" dirty="0" smtClean="0">
                <a:latin typeface="Cambria" pitchFamily="18" charset="0"/>
                <a:ea typeface="Cambria" pitchFamily="18" charset="0"/>
              </a:rPr>
              <a:t> </a:t>
            </a:r>
            <a:r>
              <a:rPr lang="as-IN" sz="2400" dirty="0" smtClean="0">
                <a:latin typeface="Cambria" pitchFamily="18" charset="0"/>
                <a:ea typeface="Cambria" pitchFamily="18" charset="0"/>
              </a:rPr>
              <a:t>এর উপকরণ - উপপাদ বিশ্লেষণ তুলনামূলক আলোচনায় অবশ্যই একটি গুরুত্বপূর্ণ  পদ্ধতি। </a:t>
            </a:r>
            <a:r>
              <a:rPr lang="en-US" sz="2400" dirty="0" smtClean="0">
                <a:latin typeface="Cambria" pitchFamily="18" charset="0"/>
                <a:ea typeface="Cambria" pitchFamily="18" charset="0"/>
              </a:rPr>
              <a:t>Easton </a:t>
            </a:r>
            <a:r>
              <a:rPr lang="as-IN" sz="2400" dirty="0" smtClean="0">
                <a:latin typeface="Cambria" pitchFamily="18" charset="0"/>
                <a:ea typeface="Cambria" pitchFamily="18" charset="0"/>
              </a:rPr>
              <a:t>এর মতে এই বিশ্লেষণ পরিবর্তন এবং স্থিতিশীলতা - দুটি পরিস্থিতিই বিশ্লেষণ করতে সক্ষম। এই কারণে, তার মতে, এই দৃষ্টিভঙ্গি সঠিক ভাবে ব্যবহার করলে তুলনামূলক রাজনীতির আলোচনা সমৃদ্ধ হয়।</a:t>
            </a:r>
            <a:endParaRPr lang="en-US" sz="2400" dirty="0"/>
          </a:p>
        </p:txBody>
      </p:sp>
      <p:sp>
        <p:nvSpPr>
          <p:cNvPr id="5" name="TextBox 4"/>
          <p:cNvSpPr txBox="1"/>
          <p:nvPr/>
        </p:nvSpPr>
        <p:spPr>
          <a:xfrm>
            <a:off x="3429000" y="609600"/>
            <a:ext cx="2209800" cy="861774"/>
          </a:xfrm>
          <a:prstGeom prst="rect">
            <a:avLst/>
          </a:prstGeom>
          <a:noFill/>
        </p:spPr>
        <p:txBody>
          <a:bodyPr wrap="square" rtlCol="0">
            <a:spAutoFit/>
          </a:bodyPr>
          <a:lstStyle/>
          <a:p>
            <a:r>
              <a:rPr lang="en-US" dirty="0" smtClean="0"/>
              <a:t> </a:t>
            </a:r>
            <a:r>
              <a:rPr lang="as-IN" sz="3200" b="1" dirty="0" smtClean="0">
                <a:latin typeface="Cooper Black" pitchFamily="18" charset="0"/>
              </a:rPr>
              <a:t>উপসংহার</a:t>
            </a:r>
            <a:endParaRPr lang="en-US" sz="3200" b="1" dirty="0" smtClean="0">
              <a:latin typeface="Cooper Black" pitchFamily="18" charset="0"/>
            </a:endParaRPr>
          </a:p>
          <a:p>
            <a:endParaRPr lang="en-US" dirty="0"/>
          </a:p>
        </p:txBody>
      </p:sp>
    </p:spTree>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333</TotalTime>
  <Words>435</Words>
  <Application>Microsoft Office PowerPoint</Application>
  <PresentationFormat>On-screen Show (4:3)</PresentationFormat>
  <Paragraphs>42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Slide 1</vt:lpstr>
      <vt:lpstr>Slide 2</vt:lpstr>
      <vt:lpstr>Slide 3</vt:lpstr>
      <vt:lpstr>Slide 4</vt:lpstr>
      <vt:lpstr>Slide 5</vt:lpstr>
      <vt:lpstr>Slide 6</vt:lpstr>
      <vt:lpstr>Slide 7</vt:lpstr>
      <vt:lpstr>Slide 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Krishna</dc:creator>
  <cp:lastModifiedBy>Krishna</cp:lastModifiedBy>
  <cp:revision>54</cp:revision>
  <dcterms:created xsi:type="dcterms:W3CDTF">2006-08-16T00:00:00Z</dcterms:created>
  <dcterms:modified xsi:type="dcterms:W3CDTF">2021-09-17T18:05:04Z</dcterms:modified>
</cp:coreProperties>
</file>